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8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6" r:id="rId14"/>
    <p:sldId id="266" r:id="rId15"/>
    <p:sldId id="267" r:id="rId16"/>
    <p:sldId id="277" r:id="rId17"/>
    <p:sldId id="268" r:id="rId18"/>
    <p:sldId id="269" r:id="rId19"/>
    <p:sldId id="270" r:id="rId20"/>
    <p:sldId id="271" r:id="rId21"/>
    <p:sldId id="279" r:id="rId22"/>
    <p:sldId id="281" r:id="rId23"/>
    <p:sldId id="283" r:id="rId24"/>
    <p:sldId id="285" r:id="rId25"/>
    <p:sldId id="288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gif"/><Relationship Id="rId4" Type="http://schemas.openxmlformats.org/officeDocument/2006/relationships/image" Target="../media/image37.png"/><Relationship Id="rId9" Type="http://schemas.openxmlformats.org/officeDocument/2006/relationships/image" Target="../media/image4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jpeg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7" Type="http://schemas.openxmlformats.org/officeDocument/2006/relationships/image" Target="../media/image6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jpeg"/><Relationship Id="rId5" Type="http://schemas.openxmlformats.org/officeDocument/2006/relationships/image" Target="../media/image65.jpeg"/><Relationship Id="rId4" Type="http://schemas.openxmlformats.org/officeDocument/2006/relationships/image" Target="../media/image6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6759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DEUTSCHLAND</a:t>
            </a:r>
            <a:endParaRPr lang="pl-PL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Kilka bardziej i mniej znanych informacji o naszych zachodnich sąsiadach.</a:t>
            </a:r>
            <a:endParaRPr lang="pl-PL" dirty="0"/>
          </a:p>
        </p:txBody>
      </p:sp>
      <p:pic>
        <p:nvPicPr>
          <p:cNvPr id="21506" name="Picture 2" descr="C:\Users\Lenovo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                  !!!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Prawdopodobnie w Niemczech jest </a:t>
            </a:r>
          </a:p>
          <a:p>
            <a:r>
              <a:rPr lang="pl-PL" dirty="0" smtClean="0"/>
              <a:t>300 gatunków chleba</a:t>
            </a:r>
          </a:p>
          <a:p>
            <a:r>
              <a:rPr lang="pl-PL" dirty="0" smtClean="0"/>
              <a:t>1000 rodzajów kiełbas</a:t>
            </a:r>
          </a:p>
          <a:p>
            <a:r>
              <a:rPr lang="pl-PL" dirty="0" smtClean="0"/>
              <a:t>6000 rodzajów piwa</a:t>
            </a:r>
            <a:endParaRPr lang="pl-PL" dirty="0"/>
          </a:p>
        </p:txBody>
      </p:sp>
      <p:pic>
        <p:nvPicPr>
          <p:cNvPr id="7170" name="Picture 2" descr="C:\Users\Lenov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394" y="260648"/>
            <a:ext cx="1969913" cy="167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Lenovo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4" y="2276872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Lenovo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06" y="408305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Lenovo\Desktop\downlo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365104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23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pl-PL" sz="3200" dirty="0" smtClean="0"/>
              <a:t>Oceny w </a:t>
            </a:r>
            <a:r>
              <a:rPr lang="pl-PL" sz="3200" dirty="0" smtClean="0"/>
              <a:t>szkole – w niemieckich szkołach najlepszą oceną jest 1 </a:t>
            </a:r>
            <a:r>
              <a:rPr lang="pl-PL" sz="3200" dirty="0" smtClean="0">
                <a:sym typeface="Wingdings" panose="05000000000000000000" pitchFamily="2" charset="2"/>
              </a:rPr>
              <a:t></a:t>
            </a:r>
            <a:br>
              <a:rPr lang="pl-PL" sz="3200" dirty="0" smtClean="0">
                <a:sym typeface="Wingdings" panose="05000000000000000000" pitchFamily="2" charset="2"/>
              </a:rPr>
            </a:br>
            <a:r>
              <a:rPr lang="pl-PL" sz="3200" dirty="0" smtClean="0">
                <a:sym typeface="Wingdings" panose="05000000000000000000" pitchFamily="2" charset="2"/>
              </a:rPr>
              <a:t>(jest to odpowiednik polskiej 6)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2500" lnSpcReduction="20000"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Polska </a:t>
            </a:r>
          </a:p>
          <a:p>
            <a:pPr marL="0" indent="0">
              <a:buNone/>
            </a:pPr>
            <a:r>
              <a:rPr lang="pl-PL" sz="5400" b="1" dirty="0" smtClean="0">
                <a:solidFill>
                  <a:srgbClr val="00B050"/>
                </a:solidFill>
              </a:rPr>
              <a:t>6</a:t>
            </a:r>
            <a:r>
              <a:rPr lang="pl-PL" sz="5400" dirty="0" smtClean="0">
                <a:solidFill>
                  <a:srgbClr val="00B050"/>
                </a:solidFill>
              </a:rPr>
              <a:t> </a:t>
            </a:r>
            <a:r>
              <a:rPr lang="pl-PL" dirty="0" smtClean="0"/>
              <a:t>                                  </a:t>
            </a:r>
            <a:r>
              <a:rPr lang="pl-PL" sz="5400" b="1" dirty="0" smtClean="0">
                <a:solidFill>
                  <a:srgbClr val="00B050"/>
                </a:solidFill>
              </a:rPr>
              <a:t>1</a:t>
            </a:r>
            <a:endParaRPr lang="pl-PL" sz="5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>
                <a:solidFill>
                  <a:srgbClr val="0070C0"/>
                </a:solidFill>
              </a:rPr>
              <a:t>Niemcy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5400" b="1" dirty="0" smtClean="0">
                <a:solidFill>
                  <a:srgbClr val="00B050"/>
                </a:solidFill>
              </a:rPr>
              <a:t>1</a:t>
            </a:r>
            <a:r>
              <a:rPr lang="pl-PL" dirty="0" smtClean="0"/>
              <a:t>                                     </a:t>
            </a:r>
            <a:r>
              <a:rPr lang="pl-PL" sz="5400" b="1" dirty="0" smtClean="0">
                <a:solidFill>
                  <a:srgbClr val="00B050"/>
                </a:solidFill>
              </a:rPr>
              <a:t>6</a:t>
            </a:r>
            <a:r>
              <a:rPr lang="pl-PL" sz="5400" b="1" dirty="0" smtClean="0"/>
              <a:t> </a:t>
            </a:r>
            <a:endParaRPr lang="pl-PL" sz="5400" b="1" dirty="0"/>
          </a:p>
        </p:txBody>
      </p:sp>
      <p:pic>
        <p:nvPicPr>
          <p:cNvPr id="8196" name="Picture 4" descr="C:\Users\Lenovo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203" y="2659678"/>
            <a:ext cx="1107508" cy="81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Lenovo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93" y="5143023"/>
            <a:ext cx="1152128" cy="85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Lenovo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70275"/>
            <a:ext cx="876655" cy="87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Lenovo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343" y="5118324"/>
            <a:ext cx="876655" cy="87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91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Popularne nazwiska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7200" b="1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Nowak  </a:t>
            </a:r>
            <a:r>
              <a:rPr lang="pl-PL" sz="7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vs</a:t>
            </a:r>
            <a:r>
              <a:rPr lang="pl-PL" sz="7200" dirty="0">
                <a:solidFill>
                  <a:srgbClr val="FF0000"/>
                </a:solidFill>
                <a:latin typeface="Footlight MT Light" panose="0204060206030A020304" pitchFamily="18" charset="0"/>
              </a:rPr>
              <a:t> </a:t>
            </a:r>
            <a:r>
              <a:rPr lang="pl-PL" sz="720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 </a:t>
            </a:r>
            <a:r>
              <a:rPr lang="pl-PL" sz="7200" b="1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Müller</a:t>
            </a:r>
          </a:p>
          <a:p>
            <a:r>
              <a:rPr lang="pl-PL" sz="4000" b="1" dirty="0" smtClean="0">
                <a:solidFill>
                  <a:srgbClr val="002060"/>
                </a:solidFill>
                <a:latin typeface="Footlight MT Light" panose="0204060206030A020304" pitchFamily="18" charset="0"/>
              </a:rPr>
              <a:t>w Polsce najbardziej popularnym nazwiskiem jest „Nowak” a w Niemczech „Müller”</a:t>
            </a:r>
            <a:endParaRPr lang="pl-PL" sz="4000" b="1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24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60648"/>
            <a:ext cx="8424882" cy="5606083"/>
          </a:xfrm>
          <a:solidFill>
            <a:srgbClr val="FFFF00"/>
          </a:solidFill>
        </p:spPr>
        <p:txBody>
          <a:bodyPr/>
          <a:lstStyle/>
          <a:p>
            <a:endParaRPr lang="pl-PL" dirty="0" smtClean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0070C0"/>
                </a:solidFill>
              </a:rPr>
              <a:t>Odbierając telefon w Niemczech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0070C0"/>
                </a:solidFill>
              </a:rPr>
              <a:t>nie mówi się „słucham” tylko podaje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0070C0"/>
                </a:solidFill>
              </a:rPr>
              <a:t>nazwisko</a:t>
            </a: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19458" name="Picture 2" descr="C:\Users\Lenovo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037627"/>
            <a:ext cx="18288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 descr="C:\Users\Lenovo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44652"/>
            <a:ext cx="2619376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C:\Users\Lenovo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6912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39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„</a:t>
            </a:r>
            <a:r>
              <a:rPr lang="pl-PL" dirty="0" err="1" smtClean="0">
                <a:solidFill>
                  <a:srgbClr val="FF0000"/>
                </a:solidFill>
              </a:rPr>
              <a:t>die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Daumen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drücken</a:t>
            </a:r>
            <a:r>
              <a:rPr lang="pl-PL" dirty="0" smtClean="0">
                <a:solidFill>
                  <a:srgbClr val="FF0000"/>
                </a:solidFill>
              </a:rPr>
              <a:t>”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i="1" dirty="0" smtClean="0">
                <a:solidFill>
                  <a:srgbClr val="7030A0"/>
                </a:solidFill>
              </a:rPr>
              <a:t>Zwyczaj </a:t>
            </a:r>
            <a:r>
              <a:rPr lang="pl-PL" i="1" dirty="0" smtClean="0">
                <a:solidFill>
                  <a:srgbClr val="FF0000"/>
                </a:solidFill>
              </a:rPr>
              <a:t>„trzymania kciuków” </a:t>
            </a:r>
          </a:p>
          <a:p>
            <a:pPr marL="0" indent="0">
              <a:buNone/>
            </a:pPr>
            <a:r>
              <a:rPr lang="pl-PL" i="1" dirty="0">
                <a:solidFill>
                  <a:srgbClr val="7030A0"/>
                </a:solidFill>
              </a:rPr>
              <a:t>z</a:t>
            </a:r>
            <a:r>
              <a:rPr lang="pl-PL" i="1" dirty="0" smtClean="0">
                <a:solidFill>
                  <a:srgbClr val="7030A0"/>
                </a:solidFill>
              </a:rPr>
              <a:t>ostał również zapożyczony od </a:t>
            </a:r>
          </a:p>
          <a:p>
            <a:pPr marL="0" indent="0">
              <a:buNone/>
            </a:pPr>
            <a:r>
              <a:rPr lang="pl-PL" i="1" dirty="0">
                <a:solidFill>
                  <a:srgbClr val="7030A0"/>
                </a:solidFill>
              </a:rPr>
              <a:t>n</a:t>
            </a:r>
            <a:r>
              <a:rPr lang="pl-PL" i="1" dirty="0" smtClean="0">
                <a:solidFill>
                  <a:srgbClr val="7030A0"/>
                </a:solidFill>
              </a:rPr>
              <a:t>aszych niemieckich sąsiadów</a:t>
            </a:r>
            <a:endParaRPr lang="pl-PL" i="1" dirty="0">
              <a:solidFill>
                <a:srgbClr val="7030A0"/>
              </a:solidFill>
            </a:endParaRPr>
          </a:p>
        </p:txBody>
      </p:sp>
      <p:pic>
        <p:nvPicPr>
          <p:cNvPr id="9218" name="Picture 2" descr="C:\Users\Lenov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72816"/>
            <a:ext cx="23336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Lenovo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53136"/>
            <a:ext cx="16002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Lenovo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35463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73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14625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pl-PL" sz="2800" dirty="0" smtClean="0"/>
              <a:t>Popularny napój </a:t>
            </a:r>
            <a:r>
              <a:rPr lang="pl-PL" sz="2800" b="1" dirty="0" err="1" smtClean="0"/>
              <a:t>Sprite</a:t>
            </a:r>
            <a:r>
              <a:rPr lang="pl-PL" sz="2800" b="1" dirty="0" smtClean="0"/>
              <a:t> </a:t>
            </a:r>
            <a:r>
              <a:rPr lang="pl-PL" sz="2800" dirty="0"/>
              <a:t>powstał w Niemczech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jako </a:t>
            </a:r>
            <a:br>
              <a:rPr lang="pl-PL" sz="2800" dirty="0" smtClean="0"/>
            </a:br>
            <a:r>
              <a:rPr lang="pl-PL" sz="2800" dirty="0" err="1" smtClean="0"/>
              <a:t>Fanta</a:t>
            </a:r>
            <a:r>
              <a:rPr lang="pl-PL" sz="2800" dirty="0" smtClean="0"/>
              <a:t> </a:t>
            </a:r>
            <a:r>
              <a:rPr lang="pl-PL" sz="2800" dirty="0" err="1"/>
              <a:t>Klare</a:t>
            </a:r>
            <a:r>
              <a:rPr lang="pl-PL" sz="2800" dirty="0"/>
              <a:t> </a:t>
            </a:r>
            <a:r>
              <a:rPr lang="pl-PL" sz="2800" dirty="0" err="1"/>
              <a:t>Zitrone</a:t>
            </a:r>
            <a:r>
              <a:rPr lang="pl-PL" sz="2800" dirty="0"/>
              <a:t>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(</a:t>
            </a:r>
            <a:r>
              <a:rPr lang="pl-PL" sz="2800" dirty="0"/>
              <a:t>Czysta Cytrynowa </a:t>
            </a:r>
            <a:r>
              <a:rPr lang="pl-PL" sz="2800" dirty="0" err="1"/>
              <a:t>Fanta</a:t>
            </a:r>
            <a:r>
              <a:rPr lang="pl-PL" sz="2800" dirty="0"/>
              <a:t>).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  <a:solidFill>
            <a:srgbClr val="FFFF00"/>
          </a:solidFill>
        </p:spPr>
        <p:txBody>
          <a:bodyPr/>
          <a:lstStyle/>
          <a:p>
            <a:endParaRPr lang="pl-PL" dirty="0"/>
          </a:p>
        </p:txBody>
      </p:sp>
      <p:pic>
        <p:nvPicPr>
          <p:cNvPr id="10242" name="Picture 2" descr="C:\Users\Lenov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9228">
            <a:off x="1053088" y="3059969"/>
            <a:ext cx="2329874" cy="259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Lenovo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399">
            <a:off x="4568497" y="3706536"/>
            <a:ext cx="3390212" cy="2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77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Co jeszcze pochodzi z Niemiec?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Druk i pierwsza drukowana książka</a:t>
            </a:r>
          </a:p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Rower</a:t>
            </a:r>
          </a:p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Lodówka</a:t>
            </a:r>
          </a:p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Filtry do kawy</a:t>
            </a:r>
          </a:p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Poduszka powietrzna</a:t>
            </a:r>
          </a:p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Silnik Diesla</a:t>
            </a:r>
          </a:p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mp3</a:t>
            </a:r>
            <a:endParaRPr lang="pl-P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482" name="Picture 2" descr="C:\Users\Lenov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459" y="1594902"/>
            <a:ext cx="1095567" cy="154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C:\Users\Lenovo\Desktop\draisine_1817-e149494176518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17327"/>
            <a:ext cx="1512168" cy="85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C:\Users\Lenovo\Desktop\lodowk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85988"/>
            <a:ext cx="16192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C:\Users\Lenovo\Desktop\downlo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36811"/>
            <a:ext cx="1894426" cy="126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C:\Users\Lenovo\Desktop\downloa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595" y="4077072"/>
            <a:ext cx="1676741" cy="104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C:\Users\Lenovo\Desktop\imag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99577"/>
            <a:ext cx="1800200" cy="166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 descr="C:\Users\Lenovo\Desktop\downloa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002" y="5301208"/>
            <a:ext cx="1143494" cy="114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1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l-PL" dirty="0"/>
              <a:t>Najpopularniejszym “łamańcem językowym” w Niemczech jest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b="1" dirty="0" err="1" smtClean="0">
                <a:solidFill>
                  <a:srgbClr val="FF0000"/>
                </a:solidFill>
              </a:rPr>
              <a:t>Zwei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err="1" smtClean="0">
                <a:solidFill>
                  <a:srgbClr val="FF0000"/>
                </a:solidFill>
              </a:rPr>
              <a:t>schwarze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schleimige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Schlangen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sitzen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zwischen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zwei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spitzigen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Steinen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und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zischen</a:t>
            </a:r>
            <a:r>
              <a:rPr lang="pl-PL" dirty="0"/>
              <a:t>. </a:t>
            </a:r>
          </a:p>
          <a:p>
            <a:r>
              <a:rPr lang="pl-PL" dirty="0" smtClean="0"/>
              <a:t>Jest </a:t>
            </a:r>
            <a:r>
              <a:rPr lang="pl-PL" dirty="0"/>
              <a:t>to opowieść o dwóch czarnych wężach, które siedzą pomiędzy dwoma spiczastymi kamieniami i syczą.</a:t>
            </a:r>
          </a:p>
          <a:p>
            <a:endParaRPr lang="pl-PL" dirty="0"/>
          </a:p>
        </p:txBody>
      </p:sp>
      <p:pic>
        <p:nvPicPr>
          <p:cNvPr id="11266" name="Picture 2" descr="C:\Users\Lenov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405432"/>
            <a:ext cx="22383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98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Taxi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sz="3000" b="1" dirty="0" smtClean="0"/>
              <a:t>W </a:t>
            </a:r>
            <a:r>
              <a:rPr lang="pl-PL" sz="3000" b="1" dirty="0"/>
              <a:t>Niemczech wszystkie taksówki są beżowe.</a:t>
            </a:r>
            <a:r>
              <a:rPr lang="pl-PL" sz="3000" dirty="0"/>
              <a:t> Wygląd ten został oficjalnie określony przez prawo w 1971 roku jako „</a:t>
            </a:r>
            <a:r>
              <a:rPr lang="pl-PL" sz="3000" dirty="0" err="1"/>
              <a:t>Elfenbein</a:t>
            </a:r>
            <a:r>
              <a:rPr lang="pl-PL" sz="3000" dirty="0"/>
              <a:t>” czyli  </a:t>
            </a:r>
            <a:r>
              <a:rPr lang="pl-PL" sz="3000" dirty="0" smtClean="0"/>
              <a:t>kolor</a:t>
            </a:r>
            <a:r>
              <a:rPr lang="pl-PL" sz="3000" dirty="0"/>
              <a:t> kości słoniowej.</a:t>
            </a:r>
          </a:p>
        </p:txBody>
      </p:sp>
      <p:pic>
        <p:nvPicPr>
          <p:cNvPr id="12290" name="Picture 2" descr="C:\Users\Lenov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1806780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Lenovo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538" y="165438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18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92D050"/>
          </a:solidFill>
        </p:spPr>
        <p:txBody>
          <a:bodyPr/>
          <a:lstStyle/>
          <a:p>
            <a:r>
              <a:rPr lang="pl-PL" b="1" dirty="0" err="1" smtClean="0"/>
              <a:t>Ampelmann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pl-PL" sz="2000" dirty="0"/>
              <a:t>W latach </a:t>
            </a:r>
            <a:r>
              <a:rPr lang="pl-PL" sz="2000" dirty="0" smtClean="0"/>
              <a:t>60-tych niejaki </a:t>
            </a:r>
            <a:r>
              <a:rPr lang="pl-PL" sz="2000" dirty="0"/>
              <a:t>Karl </a:t>
            </a:r>
            <a:r>
              <a:rPr lang="pl-PL" sz="2000" dirty="0" err="1"/>
              <a:t>Peglau</a:t>
            </a:r>
            <a:r>
              <a:rPr lang="pl-PL" sz="2000" dirty="0"/>
              <a:t> (psycholog transportu) zastanawiał się, jak </a:t>
            </a:r>
            <a:r>
              <a:rPr lang="pl-PL" sz="2000" dirty="0" smtClean="0"/>
              <a:t>zapobiegać rosnącej </a:t>
            </a:r>
            <a:r>
              <a:rPr lang="pl-PL" sz="2000" dirty="0"/>
              <a:t>liczbie wypadków na ulicy z udziałem </a:t>
            </a:r>
            <a:r>
              <a:rPr lang="pl-PL" sz="2000" dirty="0" smtClean="0"/>
              <a:t>pieszych.</a:t>
            </a:r>
            <a:endParaRPr lang="pl-PL" sz="2000" dirty="0"/>
          </a:p>
          <a:p>
            <a:r>
              <a:rPr lang="pl-PL" sz="2000" dirty="0" smtClean="0"/>
              <a:t>Po </a:t>
            </a:r>
            <a:r>
              <a:rPr lang="pl-PL" sz="2000" dirty="0"/>
              <a:t>badaniach </a:t>
            </a:r>
            <a:r>
              <a:rPr lang="pl-PL" sz="2000" dirty="0" smtClean="0"/>
              <a:t>ustalił , </a:t>
            </a:r>
            <a:r>
              <a:rPr lang="pl-PL" sz="2000" dirty="0"/>
              <a:t>że ludzie reagują z większą sympatią i uwagą na </a:t>
            </a:r>
            <a:r>
              <a:rPr lang="pl-PL" sz="2000" dirty="0" smtClean="0"/>
              <a:t>ciekawsze symbole </a:t>
            </a:r>
            <a:r>
              <a:rPr lang="pl-PL" sz="2000" dirty="0"/>
              <a:t>niż na sam zielony lub czerwony kolor sygnalizatora świetlnego:)</a:t>
            </a:r>
          </a:p>
          <a:p>
            <a:r>
              <a:rPr lang="pl-PL" sz="2000" dirty="0"/>
              <a:t>Od tego czasu sygnalizatory świetlne dla pieszych w Berlinie mają postać ludzików, zielonych bądź czerwonych, tzw. </a:t>
            </a:r>
            <a:r>
              <a:rPr lang="pl-PL" sz="2000" dirty="0" err="1"/>
              <a:t>Ampelmann</a:t>
            </a:r>
            <a:r>
              <a:rPr lang="pl-PL" sz="2000" dirty="0"/>
              <a:t> </a:t>
            </a:r>
            <a:endParaRPr lang="pl-PL" sz="2000" dirty="0" smtClean="0"/>
          </a:p>
          <a:p>
            <a:r>
              <a:rPr lang="pl-PL" sz="2000" dirty="0" smtClean="0"/>
              <a:t>(</a:t>
            </a:r>
            <a:r>
              <a:rPr lang="pl-PL" sz="2000" dirty="0"/>
              <a:t>z </a:t>
            </a:r>
            <a:r>
              <a:rPr lang="pl-PL" sz="2000" dirty="0" smtClean="0"/>
              <a:t>niemieckiego:  </a:t>
            </a:r>
            <a:r>
              <a:rPr lang="pl-PL" sz="2000" dirty="0" err="1" smtClean="0"/>
              <a:t>die</a:t>
            </a:r>
            <a:r>
              <a:rPr lang="pl-PL" sz="2000" dirty="0" smtClean="0"/>
              <a:t> </a:t>
            </a:r>
            <a:r>
              <a:rPr lang="pl-PL" sz="2000" dirty="0" err="1"/>
              <a:t>Ampel</a:t>
            </a:r>
            <a:r>
              <a:rPr lang="pl-PL" sz="2000" dirty="0"/>
              <a:t> - sygnalizator świetlny, der Mann - człowiek)</a:t>
            </a:r>
            <a:r>
              <a:rPr lang="pl-PL" dirty="0"/>
              <a:t> </a:t>
            </a:r>
          </a:p>
        </p:txBody>
      </p:sp>
      <p:pic>
        <p:nvPicPr>
          <p:cNvPr id="13314" name="Picture 2" descr="C:\Users\Lenovo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8305">
            <a:off x="873174" y="4389611"/>
            <a:ext cx="2495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Lenov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6783">
            <a:off x="5607967" y="4469182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54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Hallo!</a:t>
            </a:r>
            <a:endParaRPr lang="pl-PL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 dzisiejszej prezentacji chciałabym przedstawić Wam kilka informacji dotyczących Niemiec</a:t>
            </a:r>
          </a:p>
          <a:p>
            <a:r>
              <a:rPr lang="pl-PL" dirty="0" smtClean="0"/>
              <a:t>Znajdziecie tu informacje o różnej tematyce</a:t>
            </a:r>
          </a:p>
          <a:p>
            <a:r>
              <a:rPr lang="pl-PL" dirty="0" smtClean="0"/>
              <a:t>Mam nadzieję, że będą dla Was troszkę inną formą poznania tego co związane z naszymi zachodnimi sąsiadami</a:t>
            </a:r>
          </a:p>
        </p:txBody>
      </p:sp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630" y="5445224"/>
            <a:ext cx="1608884" cy="118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1829519" cy="178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41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        </a:t>
            </a:r>
            <a:r>
              <a:rPr lang="pl-PL" b="1" dirty="0" err="1" smtClean="0"/>
              <a:t>Fußball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latin typeface="Comic Sans MS" panose="030F0702030302020204" pitchFamily="66" charset="0"/>
              </a:rPr>
              <a:t>W Niemczech jest najwięcej </a:t>
            </a:r>
          </a:p>
          <a:p>
            <a:pPr marL="0" indent="0">
              <a:buNone/>
            </a:pPr>
            <a:r>
              <a:rPr lang="pl-PL" dirty="0" smtClean="0">
                <a:latin typeface="Comic Sans MS" panose="030F0702030302020204" pitchFamily="66" charset="0"/>
              </a:rPr>
              <a:t>fanklubów piłki nożnej</a:t>
            </a:r>
            <a:endParaRPr lang="pl-PL" dirty="0">
              <a:latin typeface="Comic Sans MS" panose="030F0702030302020204" pitchFamily="66" charset="0"/>
            </a:endParaRPr>
          </a:p>
        </p:txBody>
      </p:sp>
      <p:pic>
        <p:nvPicPr>
          <p:cNvPr id="14338" name="Picture 2" descr="C:\Users\Lenovo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2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Lenovo\Desktop\downlo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101" y="341305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Lenovo\Desktop\downloa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278092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enovo\Desktop\downlo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8425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downlo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8425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0707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Miejsca warte zobaczenia</a:t>
            </a:r>
            <a:endParaRPr lang="pl-PL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Zamek </a:t>
            </a:r>
            <a:r>
              <a:rPr lang="pl-PL" dirty="0" err="1" smtClean="0"/>
              <a:t>Neuschwanstein</a:t>
            </a:r>
            <a:r>
              <a:rPr lang="pl-PL" dirty="0" smtClean="0"/>
              <a:t> nazywany „bajkowym zamkiem”</a:t>
            </a:r>
            <a:endParaRPr lang="pl-PL" dirty="0"/>
          </a:p>
        </p:txBody>
      </p:sp>
      <p:pic>
        <p:nvPicPr>
          <p:cNvPr id="15362" name="Picture 2" descr="C:\Users\Lenovo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Lenovo\Desktop\downlo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4888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Lenovo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07" y="4293096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22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Miejsca warte zobaczenia</a:t>
            </a:r>
            <a:endParaRPr lang="pl-PL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Katedra w Kolonii (Kölner Dom)</a:t>
            </a:r>
            <a:endParaRPr lang="pl-PL" dirty="0"/>
          </a:p>
        </p:txBody>
      </p:sp>
      <p:pic>
        <p:nvPicPr>
          <p:cNvPr id="16386" name="Picture 2" descr="C:\Users\Lenovo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Lenovo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3212976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Users\Lenovo\Desktop\downlo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75241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8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Miejsca warte zobaczenia</a:t>
            </a:r>
            <a:endParaRPr lang="pl-PL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Schwarzwald </a:t>
            </a:r>
            <a:endParaRPr lang="pl-PL" dirty="0"/>
          </a:p>
        </p:txBody>
      </p:sp>
      <p:pic>
        <p:nvPicPr>
          <p:cNvPr id="17410" name="Picture 2" descr="C:\Users\Lenovo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2495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C:\Users\Lenovo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223678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C:\Users\Lenovo\Desktop\downlo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683" y="407707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7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Miejsca warte zobaczenia</a:t>
            </a:r>
            <a:endParaRPr lang="pl-PL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Alpy</a:t>
            </a:r>
            <a:endParaRPr lang="pl-PL" dirty="0"/>
          </a:p>
        </p:txBody>
      </p:sp>
      <p:pic>
        <p:nvPicPr>
          <p:cNvPr id="18434" name="Picture 2" descr="C:\Users\Lenovo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C:\Users\Lenovo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25527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C:\Users\Lenovo\Desktop\downlo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300" y="4581128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C:\Users\Lenovo\Desktop\downloa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81128"/>
            <a:ext cx="27527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43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4400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Tschüss</a:t>
            </a:r>
            <a:r>
              <a:rPr lang="pl-PL" sz="4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!</a:t>
            </a:r>
            <a:endParaRPr lang="pl-PL" sz="4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Lenovo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06" y="314096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Flaga Niemiec jest </a:t>
            </a:r>
            <a:br>
              <a:rPr lang="pl-PL" dirty="0" smtClean="0"/>
            </a:br>
            <a:r>
              <a:rPr lang="pl-PL" b="1" dirty="0" smtClean="0"/>
              <a:t>czarno</a:t>
            </a:r>
            <a:r>
              <a:rPr lang="pl-PL" dirty="0" smtClean="0"/>
              <a:t>-</a:t>
            </a:r>
            <a:r>
              <a:rPr lang="pl-PL" b="1" dirty="0" smtClean="0">
                <a:solidFill>
                  <a:srgbClr val="FF0000"/>
                </a:solidFill>
              </a:rPr>
              <a:t>czerwono</a:t>
            </a:r>
            <a:r>
              <a:rPr lang="pl-PL" dirty="0" smtClean="0"/>
              <a:t>-</a:t>
            </a:r>
            <a:r>
              <a:rPr lang="pl-PL" b="1" dirty="0" smtClean="0">
                <a:solidFill>
                  <a:srgbClr val="FFC000"/>
                </a:solidFill>
              </a:rPr>
              <a:t>złota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              </a:t>
            </a:r>
            <a:r>
              <a:rPr lang="pl-PL" b="1" dirty="0" smtClean="0"/>
              <a:t>Schwarz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                    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smtClean="0">
                <a:solidFill>
                  <a:srgbClr val="FF0000"/>
                </a:solidFill>
              </a:rPr>
              <a:t>                    Rot</a:t>
            </a:r>
          </a:p>
          <a:p>
            <a:pPr marL="0" indent="0">
              <a:buNone/>
            </a:pPr>
            <a:r>
              <a:rPr lang="pl-PL" dirty="0" smtClean="0"/>
              <a:t>               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C000"/>
                </a:solidFill>
              </a:rPr>
              <a:t> </a:t>
            </a:r>
            <a:r>
              <a:rPr lang="pl-PL" b="1" dirty="0" smtClean="0">
                <a:solidFill>
                  <a:srgbClr val="FFC000"/>
                </a:solidFill>
              </a:rPr>
              <a:t>                </a:t>
            </a:r>
            <a:r>
              <a:rPr lang="pl-PL" b="1" dirty="0" err="1" smtClean="0">
                <a:solidFill>
                  <a:srgbClr val="FFC000"/>
                </a:solidFill>
              </a:rPr>
              <a:t>Golden</a:t>
            </a:r>
            <a:endParaRPr lang="pl-PL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8" name="Picture 4" descr="C:\Users\Lenovo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536" y="2492896"/>
            <a:ext cx="448578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81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Prezydentem Niemiec jest </a:t>
            </a:r>
          </a:p>
          <a:p>
            <a:pPr marL="0" indent="0">
              <a:buNone/>
            </a:pPr>
            <a:r>
              <a:rPr lang="pl-PL" b="1" dirty="0" smtClean="0"/>
              <a:t>Frank-Walter </a:t>
            </a:r>
            <a:r>
              <a:rPr lang="pl-PL" b="1" dirty="0" err="1" smtClean="0"/>
              <a:t>Steinmeier</a:t>
            </a:r>
            <a:endParaRPr lang="pl-PL" b="1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Kanclerzem Niemiec jest</a:t>
            </a:r>
          </a:p>
          <a:p>
            <a:pPr marL="0" indent="0">
              <a:buNone/>
            </a:pPr>
            <a:r>
              <a:rPr lang="pl-PL" b="1" dirty="0" smtClean="0"/>
              <a:t>Angela Merkel</a:t>
            </a:r>
          </a:p>
          <a:p>
            <a:pPr marL="0" indent="0">
              <a:buNone/>
            </a:pPr>
            <a:endParaRPr lang="pl-PL" dirty="0"/>
          </a:p>
          <a:p>
            <a:pPr marL="0" indent="0" algn="r">
              <a:buNone/>
            </a:pPr>
            <a:endParaRPr lang="pl-PL" dirty="0"/>
          </a:p>
        </p:txBody>
      </p:sp>
      <p:pic>
        <p:nvPicPr>
          <p:cNvPr id="2050" name="Picture 2" descr="C:\Users\Lenov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789" y="328498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enovo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933" y="980728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59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Niemczech mieszka ponad 2 miliony Polaków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2051" name="Picture 3" descr="C:\Users\Lenov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549589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9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Największe miasta w Niemczech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27784" y="1600200"/>
            <a:ext cx="605901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Berlin</a:t>
            </a:r>
          </a:p>
          <a:p>
            <a:pPr marL="0" indent="0">
              <a:buNone/>
            </a:pPr>
            <a:r>
              <a:rPr lang="pl-PL" sz="3800" dirty="0" smtClean="0">
                <a:latin typeface="Comic Sans MS" panose="030F0702030302020204" pitchFamily="66" charset="0"/>
              </a:rPr>
              <a:t>    </a:t>
            </a:r>
            <a:r>
              <a:rPr lang="pl-PL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Hamburg</a:t>
            </a:r>
          </a:p>
          <a:p>
            <a:pPr marL="0" indent="0">
              <a:buNone/>
            </a:pPr>
            <a:r>
              <a:rPr lang="pl-PL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Frankfurt nad Menem</a:t>
            </a:r>
          </a:p>
          <a:p>
            <a:pPr marL="0" indent="0">
              <a:buNone/>
            </a:pPr>
            <a:r>
              <a:rPr lang="pl-PL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Kolonia</a:t>
            </a:r>
          </a:p>
          <a:p>
            <a:pPr marL="0" indent="0">
              <a:buNone/>
            </a:pPr>
            <a:r>
              <a:rPr lang="pl-PL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Monachium</a:t>
            </a:r>
          </a:p>
          <a:p>
            <a:pPr marL="0" indent="0">
              <a:buNone/>
            </a:pPr>
            <a:r>
              <a:rPr lang="pl-PL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Stuttgart</a:t>
            </a:r>
          </a:p>
          <a:p>
            <a:pPr marL="0" indent="0">
              <a:buNone/>
            </a:pPr>
            <a:r>
              <a:rPr lang="pl-PL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Dortmund</a:t>
            </a:r>
          </a:p>
          <a:p>
            <a:pPr marL="0" indent="0">
              <a:buNone/>
            </a:pPr>
            <a:r>
              <a:rPr lang="pl-PL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   </a:t>
            </a:r>
            <a:r>
              <a:rPr lang="pl-PL" sz="38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Hannover</a:t>
            </a:r>
            <a:endParaRPr lang="pl-PL" sz="3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l-PL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       Brema</a:t>
            </a:r>
          </a:p>
          <a:p>
            <a:pPr marL="0" indent="0">
              <a:buNone/>
            </a:pPr>
            <a:r>
              <a:rPr lang="pl-PL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           Drezno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3074" name="Picture 2" descr="C:\Users\Lenovo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94" y="1628800"/>
            <a:ext cx="2324001" cy="144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enovo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3284984"/>
            <a:ext cx="37052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enovo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4725144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10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Hamburg – „niemiecka Wenecja”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FF0000"/>
                </a:solidFill>
              </a:rPr>
              <a:t>W Hamburgu jest ponad 2000 mostów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Lenovo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646" y="229821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enov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229821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Lenovo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51325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Lenovo\Desktop\downlo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10858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Lenovo\Desktop\downlo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10858"/>
            <a:ext cx="2867025" cy="178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1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pl-PL" dirty="0" err="1" smtClean="0"/>
              <a:t>Weihnachtsbaum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To właśnie z Niemiec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p</a:t>
            </a:r>
            <a:r>
              <a:rPr lang="pl-PL" b="1" dirty="0" smtClean="0">
                <a:solidFill>
                  <a:srgbClr val="00B050"/>
                </a:solidFill>
              </a:rPr>
              <a:t>rzywędrował do nas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z</a:t>
            </a:r>
            <a:r>
              <a:rPr lang="pl-PL" b="1" dirty="0" smtClean="0">
                <a:solidFill>
                  <a:srgbClr val="00B050"/>
                </a:solidFill>
              </a:rPr>
              <a:t>wyczaj przystrajania 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00B050"/>
                </a:solidFill>
              </a:rPr>
              <a:t>choinki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5122" name="Picture 2" descr="C:\Users\Lenovo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591"/>
            <a:ext cx="3390999" cy="466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80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 err="1" smtClean="0"/>
              <a:t>Oktoberfest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Wielki festyn ludowy, często nazywany</a:t>
            </a:r>
          </a:p>
          <a:p>
            <a:pPr marL="0" indent="0">
              <a:buNone/>
            </a:pP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świętem piwa, na który zjeżdżają się  ludzie </a:t>
            </a:r>
          </a:p>
          <a:p>
            <a:pPr marL="0" indent="0">
              <a:buNone/>
            </a:pP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z różnych stron 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ie tylko Europy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le i świata.</a:t>
            </a:r>
            <a:endParaRPr lang="pl-PL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Lenovo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08920"/>
            <a:ext cx="5101629" cy="339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61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362</Words>
  <Application>Microsoft Office PowerPoint</Application>
  <PresentationFormat>Pokaz na ekranie (4:3)</PresentationFormat>
  <Paragraphs>108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DEUTSCHLAND</vt:lpstr>
      <vt:lpstr>Hallo!</vt:lpstr>
      <vt:lpstr>Flaga Niemiec jest  czarno-czerwono-złota</vt:lpstr>
      <vt:lpstr>Prezentacja programu PowerPoint</vt:lpstr>
      <vt:lpstr> W Niemczech mieszka ponad 2 miliony Polaków  </vt:lpstr>
      <vt:lpstr>Największe miasta w Niemczech</vt:lpstr>
      <vt:lpstr>Hamburg – „niemiecka Wenecja”</vt:lpstr>
      <vt:lpstr>Weihnachtsbaum</vt:lpstr>
      <vt:lpstr>Oktoberfest</vt:lpstr>
      <vt:lpstr>                  !!!</vt:lpstr>
      <vt:lpstr>Oceny w szkole – w niemieckich szkołach najlepszą oceną jest 1  (jest to odpowiednik polskiej 6)</vt:lpstr>
      <vt:lpstr>Popularne nazwiska</vt:lpstr>
      <vt:lpstr>Prezentacja programu PowerPoint</vt:lpstr>
      <vt:lpstr>„die Daumen drücken”</vt:lpstr>
      <vt:lpstr>Popularny napój Sprite powstał w Niemczech  jako  Fanta Klare Zitrone  (Czysta Cytrynowa Fanta).</vt:lpstr>
      <vt:lpstr>Co jeszcze pochodzi z Niemiec?</vt:lpstr>
      <vt:lpstr>Najpopularniejszym “łamańcem językowym” w Niemczech jest :</vt:lpstr>
      <vt:lpstr>Taxi</vt:lpstr>
      <vt:lpstr>Ampelmann</vt:lpstr>
      <vt:lpstr>        Fußball</vt:lpstr>
      <vt:lpstr> Miejsca warte zobaczenia</vt:lpstr>
      <vt:lpstr>Miejsca warte zobaczenia</vt:lpstr>
      <vt:lpstr>Miejsca warte zobaczenia</vt:lpstr>
      <vt:lpstr>Miejsca warte zobaczenia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DEUTSCHLAND</dc:title>
  <dc:creator>Lenovo</dc:creator>
  <cp:lastModifiedBy>Lenovo</cp:lastModifiedBy>
  <cp:revision>49</cp:revision>
  <dcterms:created xsi:type="dcterms:W3CDTF">2020-06-21T09:02:48Z</dcterms:created>
  <dcterms:modified xsi:type="dcterms:W3CDTF">2020-06-24T20:24:57Z</dcterms:modified>
</cp:coreProperties>
</file>